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</p:sldMasterIdLst>
  <p:sldIdLst>
    <p:sldId id="256" r:id="rId8"/>
    <p:sldId id="278" r:id="rId9"/>
    <p:sldId id="311" r:id="rId10"/>
    <p:sldId id="282" r:id="rId11"/>
    <p:sldId id="289" r:id="rId12"/>
    <p:sldId id="286" r:id="rId13"/>
    <p:sldId id="312" r:id="rId14"/>
    <p:sldId id="293" r:id="rId15"/>
    <p:sldId id="297" r:id="rId16"/>
    <p:sldId id="303" r:id="rId17"/>
    <p:sldId id="315" r:id="rId18"/>
    <p:sldId id="313" r:id="rId19"/>
    <p:sldId id="3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836A"/>
    <a:srgbClr val="484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7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1951567" y="3549650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"/>
          <p:cNvCxnSpPr/>
          <p:nvPr/>
        </p:nvCxnSpPr>
        <p:spPr>
          <a:xfrm>
            <a:off x="6278033" y="3549650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3"/>
          <p:cNvSpPr/>
          <p:nvPr/>
        </p:nvSpPr>
        <p:spPr>
          <a:xfrm>
            <a:off x="6053667" y="3525839"/>
            <a:ext cx="61384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54864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</p:spPr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97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466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44646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4646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6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8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8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464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8"/>
            <a:ext cx="10363200" cy="1736725"/>
          </a:xfrm>
        </p:spPr>
        <p:txBody>
          <a:bodyPr anchor="b"/>
          <a:lstStyle>
            <a:lvl1pPr>
              <a:defRPr sz="405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4464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44648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4648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648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914400" y="4916488"/>
            <a:ext cx="105664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4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2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/>
        </p:nvCxnSpPr>
        <p:spPr>
          <a:xfrm>
            <a:off x="751418" y="2179639"/>
            <a:ext cx="4997449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6"/>
          <p:cNvCxnSpPr/>
          <p:nvPr/>
        </p:nvCxnSpPr>
        <p:spPr>
          <a:xfrm>
            <a:off x="6339418" y="2179639"/>
            <a:ext cx="499956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10/11/2021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27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7072-4E34-4CAF-8FEF-667106C86F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BC1D2-7D5E-4896-92EB-E53D1C8B69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5177E-1016-4CCA-8FE5-D88319B6E1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8F422-65A2-456D-BEC7-C47AD0B8B0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877B-83BD-4C40-BEFA-AA9BF8A4EA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2BB8-A3F4-4C55-862C-8CEEB7AB39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1CCE3-4D11-4CC7-98CE-223DD9C9D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9EA0-0E20-4A2C-AB39-C2B1E1BB20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C26A2-8063-471C-BA11-DFAB287F5A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C268C-66FB-4691-933A-0032B9F4DB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14E08-F974-4E06-8B46-D64699B350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1A0E1-3E4B-4443-B267-335A340A55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106AB-4902-4B25-9220-642A7ACBF2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5634-2A95-4539-A7E9-8CA56B4BE3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92FD9-1E78-43C6-8B7D-6A4A472EA6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67DDD-B191-40D5-8BA3-527C425BF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596B-9040-46E5-8C57-F499C9E116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52D4C-FD95-411F-87D0-76F1132EF7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2701-FBDC-4653-B813-91EE6222D6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3688-138A-49B2-B465-55ABAF01C0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00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2299B-BAEC-4502-BBCD-5A7F5CD1B5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6B30-2C67-4778-9B30-BCF5BB4C2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704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8933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8906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7640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497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69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5142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610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095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1092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9263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940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24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54864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</p:spPr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15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1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47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65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76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7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5AE1DF-9EFE-48EE-BF42-93A3EC051D3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888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2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58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1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7072-4E34-4CAF-8FEF-667106C86F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BC1D2-7D5E-4896-92EB-E53D1C8B69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36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5177E-1016-4CCA-8FE5-D88319B6E1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8F422-65A2-456D-BEC7-C47AD0B8B0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354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877B-83BD-4C40-BEFA-AA9BF8A4EA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2BB8-A3F4-4C55-862C-8CEEB7AB39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300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1CCE3-4D11-4CC7-98CE-223DD9C9D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9EA0-0E20-4A2C-AB39-C2B1E1BB20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10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C26A2-8063-471C-BA11-DFAB287F5A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C268C-66FB-4691-933A-0032B9F4DB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383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14E08-F974-4E06-8B46-D64699B350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1A0E1-3E4B-4443-B267-335A340A55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99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106AB-4902-4B25-9220-642A7ACBF2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5634-2A95-4539-A7E9-8CA56B4BE3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0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5AE1DF-9EFE-48EE-BF42-93A3EC051D3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3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92FD9-1E78-43C6-8B7D-6A4A472EA6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67DDD-B191-40D5-8BA3-527C425BF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41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596B-9040-46E5-8C57-F499C9E116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52D4C-FD95-411F-87D0-76F1132EF7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190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2701-FBDC-4653-B813-91EE6222D6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3688-138A-49B2-B465-55ABAF01C0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651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2299B-BAEC-4502-BBCD-5A7F5CD1B5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6B30-2C67-4778-9B30-BCF5BB4C2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4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93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609600" y="1447800"/>
            <a:ext cx="109728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2"/>
          </p:nvPr>
        </p:nvSpPr>
        <p:spPr>
          <a:xfrm>
            <a:off x="7721600" y="6203951"/>
            <a:ext cx="3454400" cy="384175"/>
          </a:xfrm>
          <a:prstGeom prst="rect">
            <a:avLst/>
          </a:prstGeom>
        </p:spPr>
        <p:txBody>
          <a:bodyPr vert="horz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E85AE1DF-9EFE-48EE-BF42-93A3EC051D3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214100" y="6181725"/>
            <a:ext cx="812800" cy="4572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951"/>
            <a:ext cx="4775200" cy="384175"/>
          </a:xfrm>
          <a:prstGeom prst="rect">
            <a:avLst/>
          </a:prstGeom>
        </p:spPr>
        <p:txBody>
          <a:bodyPr vert="horz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57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1BE75F6-3823-4EC2-A58B-3A3C53496AE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8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06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480" indent="-30861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259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17145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84" indent="-13716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900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594" indent="-13716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4470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346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622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442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445443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45444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5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6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7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8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9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0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1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2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3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4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5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6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7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454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4454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/>
            </a:lvl1pPr>
          </a:lstStyle>
          <a:p>
            <a:fld id="{1FE32CFE-F993-45E9-8236-BF27C0F7426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454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/>
            </a:lvl1pPr>
          </a:lstStyle>
          <a:p>
            <a:endParaRPr lang="en-US"/>
          </a:p>
        </p:txBody>
      </p:sp>
      <p:sp>
        <p:nvSpPr>
          <p:cNvPr id="4454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  <p:sp>
        <p:nvSpPr>
          <p:cNvPr id="4454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057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19F0C8-C9F8-4067-9A66-0098C43DA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B56449-4D8E-48C7-B777-7DAE254DB2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7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C9F6B-0A59-4B58-AD37-E1C2B82E43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4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7534CFE-DF01-4B16-8FE3-A4CF5DF40A5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8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B146D8-C16C-4B6D-9637-161DE94E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9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480" indent="-30861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259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17145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84" indent="-13716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900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594" indent="-13716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4470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346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622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19F0C8-C9F8-4067-9A66-0098C43DA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B56449-4D8E-48C7-B777-7DAE254DB2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4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9EE98-FDA6-6041-9620-0879EAF7B3DD}"/>
              </a:ext>
            </a:extLst>
          </p:cNvPr>
          <p:cNvSpPr txBox="1"/>
          <p:nvPr/>
        </p:nvSpPr>
        <p:spPr>
          <a:xfrm>
            <a:off x="3601677" y="2304202"/>
            <a:ext cx="76193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000" b="1" dirty="0">
                <a:solidFill>
                  <a:srgbClr val="30836A"/>
                </a:solidFill>
                <a:latin typeface="Trebuchet MS" panose="020B0703020202090204" pitchFamily="34" charset="0"/>
              </a:rPr>
              <a:t>Poner en orden nuestras finanzas personales</a:t>
            </a:r>
          </a:p>
        </p:txBody>
      </p:sp>
    </p:spTree>
    <p:extLst>
      <p:ext uri="{BB962C8B-B14F-4D97-AF65-F5344CB8AC3E}">
        <p14:creationId xmlns:p14="http://schemas.microsoft.com/office/powerpoint/2010/main" val="37633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C48C3-678A-E342-BDEC-3A79276739A6}"/>
              </a:ext>
            </a:extLst>
          </p:cNvPr>
          <p:cNvSpPr txBox="1"/>
          <p:nvPr/>
        </p:nvSpPr>
        <p:spPr>
          <a:xfrm>
            <a:off x="784652" y="797768"/>
            <a:ext cx="1012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>
                <a:solidFill>
                  <a:srgbClr val="30836A"/>
                </a:solidFill>
                <a:latin typeface="Trebuchet MS" panose="020B0703020202090204" pitchFamily="34" charset="0"/>
              </a:rPr>
              <a:t>Desventajas de hacer cambios en la vida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169F0-ED4E-3C46-8041-FE55BB9CC48B}"/>
              </a:ext>
            </a:extLst>
          </p:cNvPr>
          <p:cNvSpPr txBox="1"/>
          <p:nvPr/>
        </p:nvSpPr>
        <p:spPr>
          <a:xfrm>
            <a:off x="1068862" y="2161916"/>
            <a:ext cx="105362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Es posible que haya que eliminar hábitos antiguos.</a:t>
            </a:r>
            <a:b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</a:br>
            <a:endParaRPr lang="es-ES_tradnl" sz="3200" dirty="0">
              <a:solidFill>
                <a:srgbClr val="484A47"/>
              </a:solidFill>
              <a:latin typeface="Trebuchet MS" panose="020B0703020202090204" pitchFamily="34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Es posible que todos los miembros de la familia tengan que sacrificarse. </a:t>
            </a:r>
          </a:p>
        </p:txBody>
      </p:sp>
    </p:spTree>
    <p:extLst>
      <p:ext uri="{BB962C8B-B14F-4D97-AF65-F5344CB8AC3E}">
        <p14:creationId xmlns:p14="http://schemas.microsoft.com/office/powerpoint/2010/main" val="2657947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C48C3-678A-E342-BDEC-3A79276739A6}"/>
              </a:ext>
            </a:extLst>
          </p:cNvPr>
          <p:cNvSpPr txBox="1"/>
          <p:nvPr/>
        </p:nvSpPr>
        <p:spPr>
          <a:xfrm>
            <a:off x="784652" y="797768"/>
            <a:ext cx="1012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>
                <a:solidFill>
                  <a:srgbClr val="30836A"/>
                </a:solidFill>
                <a:latin typeface="Trebuchet MS" panose="020B0703020202090204" pitchFamily="34" charset="0"/>
              </a:rPr>
              <a:t>Desventajas de hacer cambios en la vida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169F0-ED4E-3C46-8041-FE55BB9CC48B}"/>
              </a:ext>
            </a:extLst>
          </p:cNvPr>
          <p:cNvSpPr txBox="1"/>
          <p:nvPr/>
        </p:nvSpPr>
        <p:spPr>
          <a:xfrm>
            <a:off x="1068862" y="2161916"/>
            <a:ext cx="9836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Puede resultar muy incómodo al menos durante un tiempo.</a:t>
            </a:r>
            <a:b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</a:br>
            <a:endParaRPr lang="es-ES_tradnl" sz="3200" dirty="0">
              <a:solidFill>
                <a:srgbClr val="484A47"/>
              </a:solidFill>
              <a:latin typeface="Trebuchet MS" panose="020B0703020202090204" pitchFamily="34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Puede que tenga que hacer concesiones.</a:t>
            </a:r>
            <a:b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</a:br>
            <a:endParaRPr lang="es-ES_tradnl" sz="3200" dirty="0">
              <a:solidFill>
                <a:srgbClr val="484A47"/>
              </a:solidFill>
              <a:latin typeface="Trebuchet MS" panose="020B0703020202090204" pitchFamily="34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Puede sentirse privado de algo.</a:t>
            </a:r>
          </a:p>
        </p:txBody>
      </p:sp>
    </p:spTree>
    <p:extLst>
      <p:ext uri="{BB962C8B-B14F-4D97-AF65-F5344CB8AC3E}">
        <p14:creationId xmlns:p14="http://schemas.microsoft.com/office/powerpoint/2010/main" val="2539296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C48C3-678A-E342-BDEC-3A79276739A6}"/>
              </a:ext>
            </a:extLst>
          </p:cNvPr>
          <p:cNvSpPr txBox="1"/>
          <p:nvPr/>
        </p:nvSpPr>
        <p:spPr>
          <a:xfrm>
            <a:off x="784652" y="797768"/>
            <a:ext cx="1012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>
                <a:solidFill>
                  <a:srgbClr val="30836A"/>
                </a:solidFill>
                <a:latin typeface="Trebuchet MS" panose="020B0703020202090204" pitchFamily="34" charset="0"/>
              </a:rPr>
              <a:t>Ventajas de hacer cambios en la vida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169F0-ED4E-3C46-8041-FE55BB9CC48B}"/>
              </a:ext>
            </a:extLst>
          </p:cNvPr>
          <p:cNvSpPr txBox="1"/>
          <p:nvPr/>
        </p:nvSpPr>
        <p:spPr>
          <a:xfrm>
            <a:off x="1068862" y="2015998"/>
            <a:ext cx="9836704" cy="369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Menos estrés.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Una relación matrimonial más cercana. 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Mejor autodisciplina.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Autoestima sana.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Tranquilidad.</a:t>
            </a:r>
          </a:p>
        </p:txBody>
      </p:sp>
    </p:spTree>
    <p:extLst>
      <p:ext uri="{BB962C8B-B14F-4D97-AF65-F5344CB8AC3E}">
        <p14:creationId xmlns:p14="http://schemas.microsoft.com/office/powerpoint/2010/main" val="3037729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9EE98-FDA6-6041-9620-0879EAF7B3DD}"/>
              </a:ext>
            </a:extLst>
          </p:cNvPr>
          <p:cNvSpPr txBox="1"/>
          <p:nvPr/>
        </p:nvSpPr>
        <p:spPr>
          <a:xfrm>
            <a:off x="3601677" y="2304202"/>
            <a:ext cx="76193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000" b="1" dirty="0">
                <a:solidFill>
                  <a:srgbClr val="30836A"/>
                </a:solidFill>
                <a:latin typeface="Trebuchet MS" panose="020B0703020202090204" pitchFamily="34" charset="0"/>
              </a:rPr>
              <a:t>Poner en orden nuestras finanzas personales</a:t>
            </a:r>
          </a:p>
        </p:txBody>
      </p:sp>
    </p:spTree>
    <p:extLst>
      <p:ext uri="{BB962C8B-B14F-4D97-AF65-F5344CB8AC3E}">
        <p14:creationId xmlns:p14="http://schemas.microsoft.com/office/powerpoint/2010/main" val="16402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1924F-FF62-E14A-9FB7-9373A2E677CA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rgbClr val="30836A"/>
                </a:solidFill>
                <a:latin typeface="Trebuchet MS" panose="020B0703020202090204" pitchFamily="34" charset="0"/>
              </a:rPr>
              <a:t>Mantenga esto en mente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4D439-8964-EE40-A678-C4D148A49A92}"/>
              </a:ext>
            </a:extLst>
          </p:cNvPr>
          <p:cNvSpPr txBox="1"/>
          <p:nvPr/>
        </p:nvSpPr>
        <p:spPr>
          <a:xfrm>
            <a:off x="1068861" y="2161916"/>
            <a:ext cx="95579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Su situación financiera no lo define.</a:t>
            </a:r>
            <a:b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</a:br>
            <a:endParaRPr lang="es-ES_tradnl" sz="3200" dirty="0">
              <a:solidFill>
                <a:srgbClr val="484A47"/>
              </a:solidFill>
              <a:latin typeface="Trebuchet MS" panose="020B0703020202090204" pitchFamily="34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Una relación sana con su cónyuge es de suma importancia.</a:t>
            </a:r>
            <a:b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</a:br>
            <a:endParaRPr lang="es-ES_tradnl" sz="3200" dirty="0">
              <a:solidFill>
                <a:srgbClr val="484A47"/>
              </a:solidFill>
              <a:latin typeface="Trebuchet MS" panose="020B0703020202090204" pitchFamily="34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Las emociones juegan un papel</a:t>
            </a:r>
            <a:b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</a:b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fundamental en nuestras decisiones,</a:t>
            </a:r>
            <a:b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</a:br>
            <a:r>
              <a:rPr lang="es-ES_tradnl" sz="3200" dirty="0">
                <a:solidFill>
                  <a:srgbClr val="484A47"/>
                </a:solidFill>
                <a:latin typeface="Trebuchet MS" panose="020B0703020202090204" pitchFamily="34" charset="0"/>
              </a:rPr>
              <a:t>acciones y reacciones financieras.</a:t>
            </a:r>
          </a:p>
        </p:txBody>
      </p:sp>
    </p:spTree>
    <p:extLst>
      <p:ext uri="{BB962C8B-B14F-4D97-AF65-F5344CB8AC3E}">
        <p14:creationId xmlns:p14="http://schemas.microsoft.com/office/powerpoint/2010/main" val="4164016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026508-8235-C746-A033-1A4FAE7E5ED9}"/>
              </a:ext>
            </a:extLst>
          </p:cNvPr>
          <p:cNvSpPr txBox="1"/>
          <p:nvPr/>
        </p:nvSpPr>
        <p:spPr>
          <a:xfrm>
            <a:off x="0" y="27770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7200" b="1">
                <a:solidFill>
                  <a:srgbClr val="30836A"/>
                </a:solidFill>
                <a:latin typeface="Trebuchet MS" panose="020B0703020202090204" pitchFamily="34" charset="0"/>
              </a:rPr>
              <a:t>¿Por dónde empezamos?</a:t>
            </a:r>
          </a:p>
        </p:txBody>
      </p:sp>
    </p:spTree>
    <p:extLst>
      <p:ext uri="{BB962C8B-B14F-4D97-AF65-F5344CB8AC3E}">
        <p14:creationId xmlns:p14="http://schemas.microsoft.com/office/powerpoint/2010/main" val="24728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F090F0-3EAE-4243-9169-700B07CB8DA6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rgbClr val="30836A"/>
                </a:solidFill>
                <a:latin typeface="Trebuchet MS" panose="020B0703020202090204" pitchFamily="34" charset="0"/>
              </a:rPr>
              <a:t>Crear un presupuesto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3FC05-90C1-0D4F-8EAA-534AF8C10251}"/>
              </a:ext>
            </a:extLst>
          </p:cNvPr>
          <p:cNvSpPr txBox="1"/>
          <p:nvPr/>
        </p:nvSpPr>
        <p:spPr>
          <a:xfrm>
            <a:off x="1068862" y="2161916"/>
            <a:ext cx="10526508" cy="24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Los ingresos deben ser mayores que los gastos.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Trabajen juntos, son un equipo.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Cúmplalo... ¡es más fácil decirlo que hacerlo!</a:t>
            </a:r>
          </a:p>
        </p:txBody>
      </p:sp>
    </p:spTree>
    <p:extLst>
      <p:ext uri="{BB962C8B-B14F-4D97-AF65-F5344CB8AC3E}">
        <p14:creationId xmlns:p14="http://schemas.microsoft.com/office/powerpoint/2010/main" val="1978850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B4BC4-DFD0-CF43-9448-0A47162B7019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rgbClr val="30836A"/>
                </a:solidFill>
                <a:latin typeface="Trebuchet MS" panose="020B0703020202090204" pitchFamily="34" charset="0"/>
              </a:rPr>
              <a:t>Evaluar su situación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D9478-53D4-E946-A296-8DAE7EA09134}"/>
              </a:ext>
            </a:extLst>
          </p:cNvPr>
          <p:cNvSpPr txBox="1"/>
          <p:nvPr/>
        </p:nvSpPr>
        <p:spPr>
          <a:xfrm>
            <a:off x="1068862" y="2161916"/>
            <a:ext cx="9323172" cy="165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Honestamente, mire dónde está.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¿Qué tanto es suficiente? </a:t>
            </a:r>
          </a:p>
        </p:txBody>
      </p:sp>
    </p:spTree>
    <p:extLst>
      <p:ext uri="{BB962C8B-B14F-4D97-AF65-F5344CB8AC3E}">
        <p14:creationId xmlns:p14="http://schemas.microsoft.com/office/powerpoint/2010/main" val="242027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doElDineroEnElMundo">
            <a:hlinkClick r:id="" action="ppaction://media"/>
            <a:extLst>
              <a:ext uri="{FF2B5EF4-FFF2-40B4-BE49-F238E27FC236}">
                <a16:creationId xmlns:a16="http://schemas.microsoft.com/office/drawing/2014/main" id="{95BEEFEA-61E7-43A4-B7D7-DCE23A3263E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589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975" y="719423"/>
            <a:ext cx="9634050" cy="5419153"/>
          </a:xfrm>
          <a:ln cmpd="thickThin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48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B4BC4-DFD0-CF43-9448-0A47162B7019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rgbClr val="30836A"/>
                </a:solidFill>
                <a:latin typeface="Trebuchet MS" panose="020B0703020202090204" pitchFamily="34" charset="0"/>
              </a:rPr>
              <a:t>Evaluar su situación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D9478-53D4-E946-A296-8DAE7EA09134}"/>
              </a:ext>
            </a:extLst>
          </p:cNvPr>
          <p:cNvSpPr txBox="1"/>
          <p:nvPr/>
        </p:nvSpPr>
        <p:spPr>
          <a:xfrm>
            <a:off x="1068862" y="2161916"/>
            <a:ext cx="9323172" cy="331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Honestamente, mire dónde está.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¿Qué tanto es suficiente? 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Conténtese.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Esté dispuesto a cambiar.</a:t>
            </a:r>
          </a:p>
        </p:txBody>
      </p:sp>
    </p:spTree>
    <p:extLst>
      <p:ext uri="{BB962C8B-B14F-4D97-AF65-F5344CB8AC3E}">
        <p14:creationId xmlns:p14="http://schemas.microsoft.com/office/powerpoint/2010/main" val="4100895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63E28-ABA3-D647-A0C9-1D00D6E90CCB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rgbClr val="30836A"/>
                </a:solidFill>
                <a:latin typeface="Trebuchet MS" panose="020B0703020202090204" pitchFamily="34" charset="0"/>
              </a:rPr>
              <a:t>Practicar la gratitud y la generosidad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DC597-8012-EB45-9650-389D1B6EA12C}"/>
              </a:ext>
            </a:extLst>
          </p:cNvPr>
          <p:cNvSpPr txBox="1"/>
          <p:nvPr/>
        </p:nvSpPr>
        <p:spPr>
          <a:xfrm>
            <a:off x="1068862" y="2161916"/>
            <a:ext cx="9323172" cy="332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Cree un “Diario de gratitud”.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Sea generoso... a veces con el dinero.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Diezmar y ahorrar.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¿Qué tanto es suficiente? </a:t>
            </a:r>
          </a:p>
        </p:txBody>
      </p:sp>
    </p:spTree>
    <p:extLst>
      <p:ext uri="{BB962C8B-B14F-4D97-AF65-F5344CB8AC3E}">
        <p14:creationId xmlns:p14="http://schemas.microsoft.com/office/powerpoint/2010/main" val="170362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32A94E-E515-8A48-8E18-09489E9CA108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rgbClr val="30836A"/>
                </a:solidFill>
                <a:latin typeface="Trebuchet MS" panose="020B0703020202090204" pitchFamily="34" charset="0"/>
              </a:rPr>
              <a:t>Establecer metas y tener sueños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DFB10-FADE-AF48-AC3E-06E06E78D30C}"/>
              </a:ext>
            </a:extLst>
          </p:cNvPr>
          <p:cNvSpPr txBox="1"/>
          <p:nvPr/>
        </p:nvSpPr>
        <p:spPr>
          <a:xfrm>
            <a:off x="1068862" y="2161916"/>
            <a:ext cx="9323172" cy="24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Comience con metas a corto plazo.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Desarrolle metas a largo plazo.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s-ES_tradnl" sz="3600" dirty="0">
                <a:solidFill>
                  <a:srgbClr val="484A47"/>
                </a:solidFill>
                <a:latin typeface="Trebuchet MS" panose="020B0703020202090204" pitchFamily="34" charset="0"/>
              </a:rPr>
              <a:t>¡No olvide soñar!</a:t>
            </a:r>
          </a:p>
        </p:txBody>
      </p:sp>
    </p:spTree>
    <p:extLst>
      <p:ext uri="{BB962C8B-B14F-4D97-AF65-F5344CB8AC3E}">
        <p14:creationId xmlns:p14="http://schemas.microsoft.com/office/powerpoint/2010/main" val="4060134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ogetherinChri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ANCIENT PSALM -CONTEMPORARY HYMN</Template>
  <TotalTime>2911</TotalTime>
  <Words>265</Words>
  <Application>Microsoft Office PowerPoint</Application>
  <PresentationFormat>Widescreen</PresentationFormat>
  <Paragraphs>41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Book Antiqua</vt:lpstr>
      <vt:lpstr>Calibri</vt:lpstr>
      <vt:lpstr>Constantia</vt:lpstr>
      <vt:lpstr>Garamond</vt:lpstr>
      <vt:lpstr>Lucida Sans</vt:lpstr>
      <vt:lpstr>Trebuchet MS</vt:lpstr>
      <vt:lpstr>Wingdings</vt:lpstr>
      <vt:lpstr>Wingdings 2</vt:lpstr>
      <vt:lpstr>Wingdings 3</vt:lpstr>
      <vt:lpstr>Paper</vt:lpstr>
      <vt:lpstr>Apex</vt:lpstr>
      <vt:lpstr>Teamwork</vt:lpstr>
      <vt:lpstr>Office Theme</vt:lpstr>
      <vt:lpstr>TogetherinChrist</vt:lpstr>
      <vt:lpstr>1_Apex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“Getting Our Personal Financial House  in Order”</dc:title>
  <dc:creator>Stephen Borger</dc:creator>
  <cp:lastModifiedBy>Bonnie Beam</cp:lastModifiedBy>
  <cp:revision>54</cp:revision>
  <dcterms:created xsi:type="dcterms:W3CDTF">2018-01-17T17:31:14Z</dcterms:created>
  <dcterms:modified xsi:type="dcterms:W3CDTF">2021-10-11T20:45:26Z</dcterms:modified>
</cp:coreProperties>
</file>